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sldIdLst>
    <p:sldId id="256" r:id="rId2"/>
    <p:sldId id="259" r:id="rId3"/>
    <p:sldId id="257" r:id="rId4"/>
    <p:sldId id="258" r:id="rId5"/>
    <p:sldId id="260" r:id="rId6"/>
    <p:sldId id="269" r:id="rId7"/>
    <p:sldId id="263" r:id="rId8"/>
    <p:sldId id="273" r:id="rId9"/>
    <p:sldId id="261" r:id="rId10"/>
    <p:sldId id="267" r:id="rId11"/>
    <p:sldId id="268" r:id="rId12"/>
    <p:sldId id="262" r:id="rId13"/>
    <p:sldId id="271" r:id="rId14"/>
    <p:sldId id="272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28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5325B-B079-4DBA-9FD2-9754CD12419D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A099C-A543-42A9-BF8E-6C755A658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70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A099C-A543-42A9-BF8E-6C755A658D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55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A099C-A543-42A9-BF8E-6C755A658D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85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A099C-A543-42A9-BF8E-6C755A658D9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26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C7BF-AD85-49FB-8328-F73180132955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DCFD-A8C6-4200-BF8E-B0FC63D77E7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C7BF-AD85-49FB-8328-F73180132955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DCFD-A8C6-4200-BF8E-B0FC63D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C7BF-AD85-49FB-8328-F73180132955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DCFD-A8C6-4200-BF8E-B0FC63D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C7BF-AD85-49FB-8328-F73180132955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DCFD-A8C6-4200-BF8E-B0FC63D77E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C7BF-AD85-49FB-8328-F73180132955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DCFD-A8C6-4200-BF8E-B0FC63D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C7BF-AD85-49FB-8328-F73180132955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DCFD-A8C6-4200-BF8E-B0FC63D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C7BF-AD85-49FB-8328-F73180132955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DCFD-A8C6-4200-BF8E-B0FC63D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C7BF-AD85-49FB-8328-F73180132955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DCFD-A8C6-4200-BF8E-B0FC63D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C7BF-AD85-49FB-8328-F73180132955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DCFD-A8C6-4200-BF8E-B0FC63D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C7BF-AD85-49FB-8328-F73180132955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DCFD-A8C6-4200-BF8E-B0FC63D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C7BF-AD85-49FB-8328-F73180132955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DCFD-A8C6-4200-BF8E-B0FC63D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3A89C7BF-AD85-49FB-8328-F73180132955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683DCFD-A8C6-4200-BF8E-B0FC63D77E7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954" y="457199"/>
            <a:ext cx="7319691" cy="243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4410164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</a:rPr>
              <a:t>Coordinated   by……</a:t>
            </a:r>
            <a:endParaRPr lang="en-US" sz="3600" dirty="0"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4114800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44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48414" y="1981200"/>
            <a:ext cx="8686800" cy="37697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Cervical </a:t>
            </a:r>
            <a:r>
              <a:rPr lang="en-US" sz="3600" b="1" dirty="0"/>
              <a:t>Cancer </a:t>
            </a:r>
            <a:r>
              <a:rPr lang="en-US" sz="3600" b="1" dirty="0" smtClean="0"/>
              <a:t>Screening</a:t>
            </a:r>
          </a:p>
          <a:p>
            <a:pPr marL="0" indent="0">
              <a:buNone/>
            </a:pPr>
            <a:r>
              <a:rPr lang="en-US" sz="3600" b="1" dirty="0" smtClean="0"/>
              <a:t> </a:t>
            </a:r>
            <a:r>
              <a:rPr lang="en-US" sz="3600" b="1" dirty="0"/>
              <a:t>(Pap Test and Pelvic Exam) </a:t>
            </a:r>
            <a:endParaRPr lang="en-US" sz="3600" b="1" dirty="0" smtClean="0"/>
          </a:p>
          <a:p>
            <a:pPr lvl="1"/>
            <a:r>
              <a:rPr lang="en-US" sz="3600" dirty="0" smtClean="0"/>
              <a:t>Every 3 or 5 years depending on type of testing done.</a:t>
            </a:r>
            <a:endParaRPr lang="en-US" sz="3600" dirty="0"/>
          </a:p>
          <a:p>
            <a:pPr lvl="1"/>
            <a:r>
              <a:rPr lang="en-US" sz="3600" dirty="0"/>
              <a:t>Women ages 40 and older 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91314" y="533400"/>
            <a:ext cx="8001000" cy="990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5400" b="1" cap="none" dirty="0" smtClean="0">
                <a:solidFill>
                  <a:srgbClr val="3399FF"/>
                </a:solidFill>
              </a:rPr>
              <a:t>Screening Services Offered</a:t>
            </a:r>
            <a:endParaRPr lang="en-US" sz="5400" b="1" cap="none" dirty="0">
              <a:solidFill>
                <a:srgbClr val="3399FF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320" y="4191000"/>
            <a:ext cx="1559994" cy="1559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693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39168" y="1569720"/>
            <a:ext cx="8454468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Colorectal Cancer Screening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(</a:t>
            </a:r>
            <a:r>
              <a:rPr lang="en-US" sz="3600" b="1" dirty="0"/>
              <a:t>Fecal Immunochemical Test Kit) </a:t>
            </a:r>
            <a:endParaRPr lang="en-US" sz="3600" b="1" dirty="0" smtClean="0"/>
          </a:p>
          <a:p>
            <a:pPr lvl="1"/>
            <a:r>
              <a:rPr lang="en-US" sz="3600" dirty="0" smtClean="0"/>
              <a:t>Yearly</a:t>
            </a:r>
            <a:endParaRPr lang="en-US" sz="3600" dirty="0"/>
          </a:p>
          <a:p>
            <a:pPr lvl="1"/>
            <a:r>
              <a:rPr lang="en-US" sz="3600" dirty="0"/>
              <a:t>Average-risk men and women </a:t>
            </a:r>
            <a:r>
              <a:rPr lang="en-US" sz="3600" dirty="0" smtClean="0"/>
              <a:t> ages </a:t>
            </a:r>
            <a:r>
              <a:rPr lang="en-US" sz="3600" dirty="0"/>
              <a:t>50 and older</a:t>
            </a:r>
          </a:p>
          <a:p>
            <a:pPr marL="0" indent="0">
              <a:buNone/>
            </a:pPr>
            <a:r>
              <a:rPr lang="en-US" sz="3600" b="1" dirty="0"/>
              <a:t>Colorectal Cancer Screening (Colonoscopy) </a:t>
            </a:r>
          </a:p>
          <a:p>
            <a:pPr lvl="1"/>
            <a:r>
              <a:rPr lang="en-US" sz="3600" dirty="0"/>
              <a:t>Increased- or high-risk men and women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39239"/>
            <a:ext cx="1398504" cy="1663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9168" y="304800"/>
            <a:ext cx="8222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Screening  Services </a:t>
            </a:r>
            <a:r>
              <a:rPr lang="en-US" sz="5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O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ffered</a:t>
            </a:r>
            <a:endParaRPr lang="en-US" sz="5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9476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" y="381000"/>
            <a:ext cx="8077200" cy="1143000"/>
          </a:xfrm>
        </p:spPr>
        <p:txBody>
          <a:bodyPr>
            <a:noAutofit/>
          </a:bodyPr>
          <a:lstStyle/>
          <a:p>
            <a:pPr algn="ctr"/>
            <a:r>
              <a:rPr lang="en-US" sz="5400" b="1" cap="none" dirty="0" smtClean="0">
                <a:solidFill>
                  <a:srgbClr val="3399FF"/>
                </a:solidFill>
              </a:rPr>
              <a:t>Who is eligible?</a:t>
            </a:r>
            <a:endParaRPr lang="en-US" sz="5400" b="1" cap="none" dirty="0">
              <a:solidFill>
                <a:srgbClr val="33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14800" y="1600200"/>
            <a:ext cx="4724400" cy="46481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Uninsured/Underinsured</a:t>
            </a:r>
          </a:p>
          <a:p>
            <a:endParaRPr lang="en-US" sz="1000" dirty="0" smtClean="0"/>
          </a:p>
          <a:p>
            <a:r>
              <a:rPr lang="en-US" sz="3600" dirty="0" smtClean="0"/>
              <a:t> At or below 250% of the  Federal Poverty Guideline</a:t>
            </a:r>
          </a:p>
          <a:p>
            <a:endParaRPr lang="en-US" sz="1000" dirty="0" smtClean="0"/>
          </a:p>
          <a:p>
            <a:r>
              <a:rPr lang="en-US" sz="3200" dirty="0" smtClean="0"/>
              <a:t> </a:t>
            </a:r>
            <a:r>
              <a:rPr lang="en-US" sz="3600" dirty="0" smtClean="0"/>
              <a:t>Men ages 50-64  Women ages 40-64</a:t>
            </a:r>
            <a:endParaRPr lang="en-US" sz="14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0"/>
            <a:ext cx="3327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755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457200"/>
            <a:ext cx="7924800" cy="5943600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Must go to a local </a:t>
            </a:r>
            <a:r>
              <a:rPr lang="en-US" sz="3600" b="1" dirty="0" smtClean="0"/>
              <a:t>C</a:t>
            </a:r>
            <a:r>
              <a:rPr lang="en-US" sz="3600" dirty="0" smtClean="0"/>
              <a:t>ancer </a:t>
            </a:r>
            <a:r>
              <a:rPr lang="en-US" sz="3600" b="1" dirty="0" smtClean="0"/>
              <a:t>S</a:t>
            </a:r>
            <a:r>
              <a:rPr lang="en-US" sz="3600" dirty="0" smtClean="0"/>
              <a:t>ervices </a:t>
            </a:r>
            <a:r>
              <a:rPr lang="en-US" sz="3600" b="1" dirty="0" smtClean="0"/>
              <a:t>P</a:t>
            </a:r>
            <a:r>
              <a:rPr lang="en-US" sz="3600" dirty="0" smtClean="0"/>
              <a:t>rogram Provider in order to have services covered by the </a:t>
            </a:r>
            <a:r>
              <a:rPr lang="en-US" sz="3600" b="1" dirty="0" smtClean="0"/>
              <a:t>C</a:t>
            </a:r>
            <a:r>
              <a:rPr lang="en-US" sz="3600" dirty="0" smtClean="0"/>
              <a:t>ancer </a:t>
            </a:r>
            <a:r>
              <a:rPr lang="en-US" sz="3600" b="1" dirty="0" smtClean="0"/>
              <a:t>S</a:t>
            </a:r>
            <a:r>
              <a:rPr lang="en-US" sz="3600" dirty="0" smtClean="0"/>
              <a:t>ervices </a:t>
            </a:r>
            <a:r>
              <a:rPr lang="en-US" sz="3600" b="1" dirty="0" smtClean="0"/>
              <a:t>P</a:t>
            </a:r>
            <a:r>
              <a:rPr lang="en-US" sz="3600" dirty="0" smtClean="0"/>
              <a:t>rogram.</a:t>
            </a:r>
          </a:p>
          <a:p>
            <a:endParaRPr lang="en-US" sz="1800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332" y="365760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622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838200"/>
          </a:xfrm>
        </p:spPr>
        <p:txBody>
          <a:bodyPr/>
          <a:lstStyle/>
          <a:p>
            <a:pPr algn="ctr"/>
            <a:r>
              <a:rPr lang="en-US" sz="5400" b="1" cap="none" dirty="0">
                <a:solidFill>
                  <a:schemeClr val="accent2"/>
                </a:solidFill>
              </a:rPr>
              <a:t>L</a:t>
            </a:r>
            <a:r>
              <a:rPr lang="en-US" sz="5400" b="1" cap="none" dirty="0" smtClean="0">
                <a:solidFill>
                  <a:schemeClr val="accent2"/>
                </a:solidFill>
              </a:rPr>
              <a:t>ocal CSP </a:t>
            </a:r>
            <a:r>
              <a:rPr lang="en-US" sz="5400" b="1" cap="none" dirty="0">
                <a:solidFill>
                  <a:schemeClr val="accent2"/>
                </a:solidFill>
              </a:rPr>
              <a:t>P</a:t>
            </a:r>
            <a:r>
              <a:rPr lang="en-US" sz="5400" b="1" cap="none" dirty="0" smtClean="0">
                <a:solidFill>
                  <a:schemeClr val="accent2"/>
                </a:solidFill>
              </a:rPr>
              <a:t>roviders</a:t>
            </a:r>
            <a:endParaRPr lang="en-US" sz="5400" b="1" cap="none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143000"/>
            <a:ext cx="7924800" cy="4800600"/>
          </a:xfrm>
        </p:spPr>
        <p:txBody>
          <a:bodyPr>
            <a:noAutofit/>
          </a:bodyPr>
          <a:lstStyle/>
          <a:p>
            <a:pPr algn="just" eaLnBrk="0" fontAlgn="base" hangingPunct="0"/>
            <a:r>
              <a:rPr lang="en-US" sz="2000" dirty="0"/>
              <a:t>Bassett Healthcare			</a:t>
            </a:r>
            <a:r>
              <a:rPr lang="en-US" sz="2000" dirty="0" smtClean="0"/>
              <a:t>*</a:t>
            </a:r>
            <a:r>
              <a:rPr lang="en-US" sz="2000" dirty="0"/>
              <a:t>Oxford Medical Imaging</a:t>
            </a:r>
          </a:p>
          <a:p>
            <a:pPr algn="just" eaLnBrk="0" fontAlgn="base" hangingPunct="0"/>
            <a:r>
              <a:rPr lang="en-US" sz="2000" dirty="0" smtClean="0"/>
              <a:t>Community Memorial Hospital		*Oneida Medical Imaging</a:t>
            </a:r>
          </a:p>
          <a:p>
            <a:pPr algn="just" eaLnBrk="0" fontAlgn="base" hangingPunct="0"/>
            <a:r>
              <a:rPr lang="en-US" sz="2000" dirty="0" smtClean="0"/>
              <a:t>Cooperative Magnetic Imaging (CMI)	*Oneida Medical Services</a:t>
            </a:r>
          </a:p>
          <a:p>
            <a:pPr algn="just" eaLnBrk="0" fontAlgn="base" hangingPunct="0"/>
            <a:r>
              <a:rPr lang="en-US" sz="2000" dirty="0" smtClean="0"/>
              <a:t>Digestive Disease Medicine		*Planned Parenthood</a:t>
            </a:r>
          </a:p>
          <a:p>
            <a:pPr algn="just" eaLnBrk="0" fontAlgn="base" hangingPunct="0"/>
            <a:r>
              <a:rPr lang="en-US" sz="2000" dirty="0" smtClean="0"/>
              <a:t>LabCorp				*Rome Memorial Hospital</a:t>
            </a:r>
          </a:p>
          <a:p>
            <a:pPr algn="just" eaLnBrk="0" fontAlgn="base" hangingPunct="0"/>
            <a:r>
              <a:rPr lang="en-US" sz="2000" dirty="0" smtClean="0"/>
              <a:t>Little Falls Hospital			*Rome Medical Practice</a:t>
            </a:r>
          </a:p>
          <a:p>
            <a:pPr algn="just" eaLnBrk="0" fontAlgn="base" hangingPunct="0"/>
            <a:r>
              <a:rPr lang="en-US" sz="2000" dirty="0" smtClean="0"/>
              <a:t>Mohawk Valley Health System		*Surgical Associates of Utica</a:t>
            </a:r>
          </a:p>
          <a:p>
            <a:pPr algn="just" eaLnBrk="0" fontAlgn="base" hangingPunct="0"/>
            <a:r>
              <a:rPr lang="en-US" sz="2000" dirty="0" smtClean="0"/>
              <a:t>Mohawk Glen Imaging			*Utica Community Health Center</a:t>
            </a:r>
          </a:p>
          <a:p>
            <a:pPr algn="just" eaLnBrk="0" fontAlgn="base" hangingPunct="0"/>
            <a:r>
              <a:rPr lang="en-US" sz="2000" dirty="0" smtClean="0"/>
              <a:t>MV Endoscopy Center			*Valley Family Health Center</a:t>
            </a:r>
          </a:p>
          <a:p>
            <a:pPr algn="just" eaLnBrk="0" fontAlgn="base" hangingPunct="0"/>
            <a:r>
              <a:rPr lang="en-US" sz="2000" dirty="0" smtClean="0"/>
              <a:t>Oneida Healthcare Center</a:t>
            </a:r>
            <a:r>
              <a:rPr lang="en-US" sz="2000" dirty="0"/>
              <a:t>	</a:t>
            </a:r>
            <a:endParaRPr lang="en-US" sz="2000" dirty="0" smtClean="0"/>
          </a:p>
          <a:p>
            <a:pPr algn="just" eaLnBrk="0" fontAlgn="base" hangingPunct="0"/>
            <a:r>
              <a:rPr lang="en-US" sz="2000" dirty="0" smtClean="0"/>
              <a:t>Oneida Surgical Group</a:t>
            </a:r>
            <a:r>
              <a:rPr lang="en-US" sz="20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750600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cap="none" dirty="0" smtClean="0">
                <a:solidFill>
                  <a:srgbClr val="3399FF"/>
                </a:solidFill>
              </a:rPr>
              <a:t>Contact Information</a:t>
            </a:r>
            <a:endParaRPr lang="en-US" sz="5400" b="1" cap="none" dirty="0">
              <a:solidFill>
                <a:srgbClr val="33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362200" y="1905000"/>
            <a:ext cx="61722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 </a:t>
            </a:r>
            <a:r>
              <a:rPr lang="en-US" sz="3600" dirty="0" smtClean="0"/>
              <a:t>At Oneida County Health Department the number is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315-798-5248</a:t>
            </a:r>
            <a:endParaRPr lang="en-US" sz="3600" dirty="0" smtClean="0"/>
          </a:p>
          <a:p>
            <a:r>
              <a:rPr lang="en-US" sz="3600" dirty="0" smtClean="0"/>
              <a:t>OHMCancerservices.org</a:t>
            </a:r>
          </a:p>
          <a:p>
            <a:pPr marL="18288" indent="0">
              <a:buNone/>
            </a:pPr>
            <a:endParaRPr lang="en-US" sz="1000" dirty="0" smtClean="0"/>
          </a:p>
          <a:p>
            <a:r>
              <a:rPr lang="en-US" sz="3200" dirty="0" smtClean="0"/>
              <a:t> </a:t>
            </a:r>
            <a:r>
              <a:rPr lang="en-US" sz="3600" dirty="0" smtClean="0"/>
              <a:t>The statewide toll free number is </a:t>
            </a:r>
          </a:p>
          <a:p>
            <a:pPr marL="0" indent="0">
              <a:buNone/>
            </a:pPr>
            <a:r>
              <a:rPr lang="en-US" sz="3600" dirty="0" smtClean="0"/>
              <a:t>     1-866-442-2262</a:t>
            </a:r>
          </a:p>
          <a:p>
            <a:pPr marL="18288" indent="0">
              <a:buNone/>
            </a:pPr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13105">
            <a:off x="282488" y="2854991"/>
            <a:ext cx="2149568" cy="1823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410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438400"/>
          </a:xfrm>
        </p:spPr>
        <p:txBody>
          <a:bodyPr>
            <a:noAutofit/>
          </a:bodyPr>
          <a:lstStyle/>
          <a:p>
            <a:pPr algn="ctr"/>
            <a:r>
              <a:rPr lang="en-US" sz="5400" b="1" cap="none" dirty="0" smtClean="0">
                <a:solidFill>
                  <a:srgbClr val="3399FF"/>
                </a:solidFill>
              </a:rPr>
              <a:t>What is the Cancer Services Program of Oneida, Herkimer </a:t>
            </a:r>
            <a:br>
              <a:rPr lang="en-US" sz="5400" b="1" cap="none" dirty="0" smtClean="0">
                <a:solidFill>
                  <a:srgbClr val="3399FF"/>
                </a:solidFill>
              </a:rPr>
            </a:br>
            <a:r>
              <a:rPr lang="en-US" sz="5400" b="1" cap="none" dirty="0" smtClean="0">
                <a:solidFill>
                  <a:srgbClr val="3399FF"/>
                </a:solidFill>
              </a:rPr>
              <a:t>&amp; Madison Counties?</a:t>
            </a:r>
            <a:endParaRPr lang="en-US" sz="5400" b="1" cap="none" dirty="0">
              <a:solidFill>
                <a:srgbClr val="33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2590800"/>
            <a:ext cx="8839200" cy="3962400"/>
          </a:xfrm>
        </p:spPr>
        <p:txBody>
          <a:bodyPr>
            <a:normAutofit fontScale="40000" lnSpcReduction="20000"/>
          </a:bodyPr>
          <a:lstStyle/>
          <a:p>
            <a:endParaRPr lang="en-US" sz="2400" dirty="0" smtClean="0"/>
          </a:p>
          <a:p>
            <a:r>
              <a:rPr lang="en-US" sz="9000" dirty="0" smtClean="0"/>
              <a:t>One of 36 </a:t>
            </a:r>
            <a:r>
              <a:rPr lang="en-US" sz="9000" b="1" dirty="0" smtClean="0"/>
              <a:t>C</a:t>
            </a:r>
            <a:r>
              <a:rPr lang="en-US" sz="9000" dirty="0" smtClean="0"/>
              <a:t>ancer </a:t>
            </a:r>
            <a:r>
              <a:rPr lang="en-US" sz="9000" b="1" dirty="0" smtClean="0"/>
              <a:t>S</a:t>
            </a:r>
            <a:r>
              <a:rPr lang="en-US" sz="9000" dirty="0" smtClean="0"/>
              <a:t>ervices </a:t>
            </a:r>
            <a:r>
              <a:rPr lang="en-US" sz="9000" b="1" dirty="0" smtClean="0"/>
              <a:t>P</a:t>
            </a:r>
            <a:r>
              <a:rPr lang="en-US" sz="9000" dirty="0" smtClean="0"/>
              <a:t>rograms throughout New York State</a:t>
            </a:r>
          </a:p>
          <a:p>
            <a:endParaRPr lang="en-US" sz="2100" dirty="0" smtClean="0"/>
          </a:p>
          <a:p>
            <a:r>
              <a:rPr lang="en-US" sz="9000" dirty="0" smtClean="0"/>
              <a:t>Provides complete breast, cervical, colorectal cancer screening and diagnostic services for people with out health insurance or with an insurance plan with a high deductible that is a barrier to care.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24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057400"/>
          </a:xfrm>
        </p:spPr>
        <p:txBody>
          <a:bodyPr>
            <a:noAutofit/>
          </a:bodyPr>
          <a:lstStyle/>
          <a:p>
            <a:pPr algn="ctr"/>
            <a:r>
              <a:rPr lang="en-US" sz="5400" b="1" cap="none" dirty="0" smtClean="0">
                <a:solidFill>
                  <a:srgbClr val="3399FF"/>
                </a:solidFill>
              </a:rPr>
              <a:t>Cancer Services Program  </a:t>
            </a:r>
            <a:br>
              <a:rPr lang="en-US" sz="5400" b="1" cap="none" dirty="0" smtClean="0">
                <a:solidFill>
                  <a:srgbClr val="3399FF"/>
                </a:solidFill>
              </a:rPr>
            </a:br>
            <a:r>
              <a:rPr lang="en-US" sz="5400" b="1" cap="none" dirty="0" smtClean="0">
                <a:solidFill>
                  <a:srgbClr val="3399FF"/>
                </a:solidFill>
              </a:rPr>
              <a:t>Mission Statement</a:t>
            </a:r>
            <a:endParaRPr lang="en-US" sz="5400" b="1" cap="none" dirty="0">
              <a:solidFill>
                <a:srgbClr val="33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657600" y="2557460"/>
            <a:ext cx="5029200" cy="3581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 smtClean="0"/>
              <a:t>To increase the number of women and men in New York State who are </a:t>
            </a:r>
          </a:p>
          <a:p>
            <a:pPr marL="0" indent="0" algn="ctr">
              <a:buNone/>
            </a:pPr>
            <a:r>
              <a:rPr lang="en-US" sz="3600" dirty="0" smtClean="0"/>
              <a:t>up-to-date on recommended preventive cancer screenings.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7659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056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153400" cy="2514600"/>
          </a:xfrm>
        </p:spPr>
        <p:txBody>
          <a:bodyPr>
            <a:noAutofit/>
          </a:bodyPr>
          <a:lstStyle/>
          <a:p>
            <a:pPr algn="ctr"/>
            <a:r>
              <a:rPr lang="en-US" sz="5400" b="1" cap="none" dirty="0" smtClean="0">
                <a:solidFill>
                  <a:srgbClr val="3399FF"/>
                </a:solidFill>
              </a:rPr>
              <a:t>How does the Cancer Services Program do this?</a:t>
            </a:r>
            <a:endParaRPr lang="en-US" sz="5400" b="1" cap="none" dirty="0">
              <a:solidFill>
                <a:srgbClr val="33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2362200"/>
            <a:ext cx="8229600" cy="35052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By i</a:t>
            </a:r>
            <a:r>
              <a:rPr lang="en-US" sz="3600" dirty="0" smtClean="0"/>
              <a:t>ncreasing awareness of the importance of cancer screening and current screening guidelines</a:t>
            </a:r>
            <a:endParaRPr lang="en-US" sz="2400" dirty="0" smtClean="0"/>
          </a:p>
          <a:p>
            <a:r>
              <a:rPr lang="en-US" sz="3200" dirty="0" smtClean="0"/>
              <a:t> By h</a:t>
            </a:r>
            <a:r>
              <a:rPr lang="en-US" sz="3600" dirty="0" smtClean="0"/>
              <a:t>elping to link people with cancer screening, diagnostic services and treatment, if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49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11183" cy="1600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3399FF"/>
                </a:solidFill>
              </a:rPr>
              <a:t>Why screening is so important</a:t>
            </a:r>
            <a:r>
              <a:rPr lang="en-US" sz="4000" b="1" dirty="0" smtClean="0">
                <a:solidFill>
                  <a:srgbClr val="3399FF"/>
                </a:solidFill>
              </a:rPr>
              <a:t>…</a:t>
            </a:r>
            <a:endParaRPr lang="en-US" sz="4000" b="1" dirty="0">
              <a:solidFill>
                <a:srgbClr val="33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509712"/>
            <a:ext cx="8229600" cy="4419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900" dirty="0" smtClean="0"/>
              <a:t>Screening can find changes before they turn into cancer.  </a:t>
            </a:r>
          </a:p>
          <a:p>
            <a:pPr marL="18288" indent="0">
              <a:buNone/>
            </a:pPr>
            <a:endParaRPr lang="en-US" sz="1000" dirty="0" smtClean="0"/>
          </a:p>
          <a:p>
            <a:pPr lvl="6"/>
            <a:r>
              <a:rPr lang="en-US" sz="3900" dirty="0" smtClean="0"/>
              <a:t>Screening can find cancer early when treatment is most effective.  </a:t>
            </a:r>
          </a:p>
          <a:p>
            <a:endParaRPr lang="en-US" sz="2500" dirty="0" smtClean="0"/>
          </a:p>
          <a:p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19512"/>
            <a:ext cx="27813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648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2249626"/>
            <a:ext cx="5873750" cy="388620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Early detection can:</a:t>
            </a:r>
          </a:p>
          <a:p>
            <a:pPr lvl="1"/>
            <a:r>
              <a:rPr lang="en-US" sz="3600" dirty="0" smtClean="0"/>
              <a:t> Improve </a:t>
            </a:r>
            <a:r>
              <a:rPr lang="en-US" sz="3600" dirty="0"/>
              <a:t>treatment options</a:t>
            </a:r>
          </a:p>
          <a:p>
            <a:pPr lvl="1"/>
            <a:r>
              <a:rPr lang="en-US" sz="3600" dirty="0" smtClean="0"/>
              <a:t>	Increase </a:t>
            </a:r>
            <a:r>
              <a:rPr lang="en-US" sz="3600" dirty="0"/>
              <a:t>chance for </a:t>
            </a:r>
            <a:r>
              <a:rPr lang="en-US" sz="3600" dirty="0" smtClean="0"/>
              <a:t>    	successful </a:t>
            </a:r>
            <a:r>
              <a:rPr lang="en-US" sz="3600" dirty="0"/>
              <a:t>treatment</a:t>
            </a:r>
          </a:p>
          <a:p>
            <a:pPr lvl="1"/>
            <a:r>
              <a:rPr lang="en-US" sz="3600" dirty="0"/>
              <a:t>	Improve survival for </a:t>
            </a:r>
            <a:r>
              <a:rPr lang="en-US" sz="3600" dirty="0" smtClean="0"/>
              <a:t>certain 	cancers</a:t>
            </a:r>
            <a:endParaRPr lang="en-US" sz="3600" dirty="0"/>
          </a:p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512" y="1981200"/>
            <a:ext cx="266382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3810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3399FF"/>
                </a:solidFill>
                <a:latin typeface="+mj-lt"/>
              </a:rPr>
              <a:t>WHY SCREENING IS SO IMPORTANT...</a:t>
            </a:r>
            <a:endParaRPr lang="en-US" sz="5400" b="1" dirty="0">
              <a:solidFill>
                <a:srgbClr val="3399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514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685800"/>
            <a:ext cx="83058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</a:t>
            </a:r>
            <a:r>
              <a:rPr lang="en-US" sz="3600" dirty="0" smtClean="0"/>
              <a:t>The </a:t>
            </a:r>
            <a:r>
              <a:rPr lang="en-US" sz="3600" b="1" dirty="0" smtClean="0"/>
              <a:t>C</a:t>
            </a:r>
            <a:r>
              <a:rPr lang="en-US" sz="3600" dirty="0" smtClean="0"/>
              <a:t>ancer </a:t>
            </a:r>
            <a:r>
              <a:rPr lang="en-US" sz="3600" b="1" dirty="0" smtClean="0"/>
              <a:t>S</a:t>
            </a:r>
            <a:r>
              <a:rPr lang="en-US" sz="3600" dirty="0" smtClean="0"/>
              <a:t>ervices </a:t>
            </a:r>
            <a:r>
              <a:rPr lang="en-US" sz="3600" b="1" dirty="0" smtClean="0"/>
              <a:t>P</a:t>
            </a:r>
            <a:r>
              <a:rPr lang="en-US" sz="3600" dirty="0" smtClean="0"/>
              <a:t>rogram provides no cost screenings and diagnostic services for those without insurance</a:t>
            </a:r>
          </a:p>
          <a:p>
            <a:pPr marL="18288" indent="0">
              <a:buNone/>
            </a:pPr>
            <a:endParaRPr lang="en-US" sz="2400" dirty="0" smtClean="0"/>
          </a:p>
          <a:p>
            <a:r>
              <a:rPr lang="en-US" sz="3600" dirty="0" smtClean="0"/>
              <a:t> For those with insurance that has a high deductible, and the deductible is a barrier to care, the </a:t>
            </a:r>
            <a:r>
              <a:rPr lang="en-US" sz="3600" b="1" dirty="0" smtClean="0"/>
              <a:t>C</a:t>
            </a:r>
            <a:r>
              <a:rPr lang="en-US" sz="3600" dirty="0" smtClean="0"/>
              <a:t>ancer </a:t>
            </a:r>
            <a:r>
              <a:rPr lang="en-US" sz="3600" b="1" dirty="0" smtClean="0"/>
              <a:t>S</a:t>
            </a:r>
            <a:r>
              <a:rPr lang="en-US" sz="3600" dirty="0" smtClean="0"/>
              <a:t>ervices </a:t>
            </a:r>
            <a:r>
              <a:rPr lang="en-US" sz="3600" b="1" dirty="0" smtClean="0"/>
              <a:t>P</a:t>
            </a:r>
            <a:r>
              <a:rPr lang="en-US" sz="3600" dirty="0" smtClean="0"/>
              <a:t>rogram may be able to assist </a:t>
            </a:r>
            <a:endParaRPr lang="en-US" sz="3600" dirty="0"/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310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cap="none" dirty="0" smtClean="0">
                <a:solidFill>
                  <a:schemeClr val="accent2"/>
                </a:solidFill>
              </a:rPr>
              <a:t>Why use the CSP?</a:t>
            </a:r>
            <a:endParaRPr lang="en-US" sz="5400" cap="none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b="1" dirty="0" smtClean="0"/>
              <a:t>CSP</a:t>
            </a:r>
            <a:r>
              <a:rPr lang="en-US" sz="3600" dirty="0" smtClean="0"/>
              <a:t> can help pay for services that might not be covered under insurance</a:t>
            </a:r>
          </a:p>
          <a:p>
            <a:r>
              <a:rPr lang="en-US" sz="3600" dirty="0" smtClean="0"/>
              <a:t>The </a:t>
            </a:r>
            <a:r>
              <a:rPr lang="en-US" sz="3600" b="1" dirty="0" smtClean="0"/>
              <a:t>CSP</a:t>
            </a:r>
            <a:r>
              <a:rPr lang="en-US" sz="3600" dirty="0" smtClean="0"/>
              <a:t> offers navigation through the process of cancer screening</a:t>
            </a:r>
          </a:p>
          <a:p>
            <a:r>
              <a:rPr lang="en-US" sz="3600" dirty="0" smtClean="0"/>
              <a:t>The </a:t>
            </a:r>
            <a:r>
              <a:rPr lang="en-US" sz="3600" b="1" dirty="0" smtClean="0"/>
              <a:t>CSP</a:t>
            </a:r>
            <a:r>
              <a:rPr lang="en-US" sz="3600" dirty="0" smtClean="0"/>
              <a:t> can provide information on other resources as needed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2967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609600"/>
            <a:ext cx="80772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b="1" cap="none" dirty="0" smtClean="0">
                <a:solidFill>
                  <a:srgbClr val="3399FF"/>
                </a:solidFill>
              </a:rPr>
              <a:t>Screening Services Offered</a:t>
            </a:r>
            <a:endParaRPr lang="en-US" sz="5400" b="1" cap="none" dirty="0">
              <a:solidFill>
                <a:srgbClr val="33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905000"/>
            <a:ext cx="85344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900" b="1" dirty="0" smtClean="0"/>
          </a:p>
          <a:p>
            <a:pPr marL="0" indent="0">
              <a:buNone/>
            </a:pPr>
            <a:r>
              <a:rPr lang="en-US" sz="3600" b="1" dirty="0" smtClean="0"/>
              <a:t>Breast Cancer Screening </a:t>
            </a:r>
          </a:p>
          <a:p>
            <a:pPr marL="0" indent="0">
              <a:buNone/>
            </a:pPr>
            <a:r>
              <a:rPr lang="en-US" sz="3600" b="1" dirty="0" smtClean="0"/>
              <a:t>(Mammogram and Clinical Breast Exam</a:t>
            </a:r>
            <a:r>
              <a:rPr lang="en-US" sz="3600" dirty="0" smtClean="0"/>
              <a:t>) </a:t>
            </a:r>
            <a:r>
              <a:rPr lang="en-US" sz="3600" dirty="0"/>
              <a:t> </a:t>
            </a:r>
            <a:r>
              <a:rPr lang="en-US" sz="3600" dirty="0" smtClean="0"/>
              <a:t>  </a:t>
            </a:r>
          </a:p>
          <a:p>
            <a:pPr lvl="5"/>
            <a:r>
              <a:rPr lang="en-US" sz="3600" dirty="0" smtClean="0"/>
              <a:t>Yearly</a:t>
            </a:r>
          </a:p>
          <a:p>
            <a:pPr lvl="5"/>
            <a:r>
              <a:rPr lang="en-US" sz="3600" dirty="0" smtClean="0"/>
              <a:t>Women ages 40 and older </a:t>
            </a:r>
          </a:p>
          <a:p>
            <a:pPr lvl="5"/>
            <a:r>
              <a:rPr lang="en-US" sz="3600" dirty="0" smtClean="0"/>
              <a:t>High-risk women under age 40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30530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063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466</TotalTime>
  <Words>397</Words>
  <Application>Microsoft Office PowerPoint</Application>
  <PresentationFormat>On-screen Show (4:3)</PresentationFormat>
  <Paragraphs>78</Paragraphs>
  <Slides>15</Slides>
  <Notes>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Horizon</vt:lpstr>
      <vt:lpstr>PowerPoint Presentation</vt:lpstr>
      <vt:lpstr>What is the Cancer Services Program of Oneida, Herkimer  &amp; Madison Counties?</vt:lpstr>
      <vt:lpstr>Cancer Services Program   Mission Statement</vt:lpstr>
      <vt:lpstr>How does the Cancer Services Program do this?</vt:lpstr>
      <vt:lpstr>Why screening is so important…</vt:lpstr>
      <vt:lpstr>PowerPoint Presentation</vt:lpstr>
      <vt:lpstr>PowerPoint Presentation</vt:lpstr>
      <vt:lpstr>Why use the CSP?</vt:lpstr>
      <vt:lpstr>Screening Services Offered</vt:lpstr>
      <vt:lpstr>PowerPoint Presentation</vt:lpstr>
      <vt:lpstr>PowerPoint Presentation</vt:lpstr>
      <vt:lpstr>Who is eligible?</vt:lpstr>
      <vt:lpstr>PowerPoint Presentation</vt:lpstr>
      <vt:lpstr>Local CSP Providers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Hunt, Wendy</dc:creator>
  <cp:lastModifiedBy>Hunt, Wendy</cp:lastModifiedBy>
  <cp:revision>35</cp:revision>
  <dcterms:created xsi:type="dcterms:W3CDTF">2014-07-02T15:54:14Z</dcterms:created>
  <dcterms:modified xsi:type="dcterms:W3CDTF">2017-05-11T18:35:36Z</dcterms:modified>
</cp:coreProperties>
</file>